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Bitter Medium" panose="020B0604020202020204" charset="0"/>
      <p:regular r:id="rId11"/>
    </p:embeddedFont>
    <p:embeddedFont>
      <p:font typeface="Open Sans" panose="020B0606030504020204" pitchFamily="3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934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41564"/>
            <a:ext cx="5486400" cy="8229600"/>
          </a:xfrm>
          <a:prstGeom prst="rect">
            <a:avLst/>
          </a:prstGeom>
        </p:spPr>
      </p:pic>
      <p:sp>
        <p:nvSpPr>
          <p:cNvPr id="3" name="Text 0"/>
          <p:cNvSpPr/>
          <p:nvPr/>
        </p:nvSpPr>
        <p:spPr>
          <a:xfrm>
            <a:off x="6280190" y="2155746"/>
            <a:ext cx="7556421" cy="2126337"/>
          </a:xfrm>
          <a:prstGeom prst="rect">
            <a:avLst/>
          </a:prstGeom>
          <a:noFill/>
          <a:ln/>
        </p:spPr>
        <p:txBody>
          <a:bodyPr wrap="square" lIns="0" tIns="0" rIns="0" bIns="0" rtlCol="0" anchor="t"/>
          <a:lstStyle/>
          <a:p>
            <a:pPr marL="0" indent="0" algn="l">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Sign Language to Speech Conversion with Deep Learning</a:t>
            </a:r>
            <a:endParaRPr lang="en-US" sz="4450" dirty="0"/>
          </a:p>
        </p:txBody>
      </p:sp>
      <p:sp>
        <p:nvSpPr>
          <p:cNvPr id="4" name="Text 1"/>
          <p:cNvSpPr/>
          <p:nvPr/>
        </p:nvSpPr>
        <p:spPr>
          <a:xfrm>
            <a:off x="6280190" y="4622244"/>
            <a:ext cx="7556421"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This presentation outlines a project to create a real-time sign language to speech conversion system. It utilizes deep learning techniques to bridge the communication gap. The goal is to improve accessibility and inclusivity for the deaf and mute community.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51654"/>
            <a:ext cx="5670590" cy="708779"/>
          </a:xfrm>
          <a:prstGeom prst="rect">
            <a:avLst/>
          </a:prstGeom>
          <a:noFill/>
          <a:ln/>
        </p:spPr>
        <p:txBody>
          <a:bodyPr wrap="none" lIns="0" tIns="0" rIns="0" bIns="0" rtlCol="0" anchor="t"/>
          <a:lstStyle/>
          <a:p>
            <a:pPr marL="0" indent="0" algn="l">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Project Abstract</a:t>
            </a:r>
            <a:endParaRPr lang="en-US" sz="4450" dirty="0"/>
          </a:p>
        </p:txBody>
      </p:sp>
      <p:sp>
        <p:nvSpPr>
          <p:cNvPr id="4" name="Shape 1"/>
          <p:cNvSpPr/>
          <p:nvPr/>
        </p:nvSpPr>
        <p:spPr>
          <a:xfrm>
            <a:off x="6280190" y="2155746"/>
            <a:ext cx="510302" cy="510302"/>
          </a:xfrm>
          <a:prstGeom prst="roundRect">
            <a:avLst>
              <a:gd name="adj" fmla="val 18669"/>
            </a:avLst>
          </a:prstGeom>
          <a:solidFill>
            <a:srgbClr val="FCE2CF"/>
          </a:solidFill>
          <a:ln w="7620">
            <a:solidFill>
              <a:srgbClr val="E2C8B5"/>
            </a:solidFill>
            <a:prstDash val="solid"/>
          </a:ln>
        </p:spPr>
      </p:sp>
      <p:sp>
        <p:nvSpPr>
          <p:cNvPr id="5" name="Text 2"/>
          <p:cNvSpPr/>
          <p:nvPr/>
        </p:nvSpPr>
        <p:spPr>
          <a:xfrm>
            <a:off x="7017306" y="2155746"/>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Project Overview</a:t>
            </a:r>
            <a:endParaRPr lang="en-US" sz="2200" dirty="0"/>
          </a:p>
        </p:txBody>
      </p:sp>
      <p:sp>
        <p:nvSpPr>
          <p:cNvPr id="6" name="Text 3"/>
          <p:cNvSpPr/>
          <p:nvPr/>
        </p:nvSpPr>
        <p:spPr>
          <a:xfrm>
            <a:off x="7017306" y="2646164"/>
            <a:ext cx="6819305"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Converts sign language to spoken language using deep learning.</a:t>
            </a:r>
            <a:endParaRPr lang="en-US" sz="1750" dirty="0"/>
          </a:p>
        </p:txBody>
      </p:sp>
      <p:sp>
        <p:nvSpPr>
          <p:cNvPr id="7" name="Shape 4"/>
          <p:cNvSpPr/>
          <p:nvPr/>
        </p:nvSpPr>
        <p:spPr>
          <a:xfrm>
            <a:off x="6280190" y="3491032"/>
            <a:ext cx="510302" cy="510302"/>
          </a:xfrm>
          <a:prstGeom prst="roundRect">
            <a:avLst>
              <a:gd name="adj" fmla="val 18669"/>
            </a:avLst>
          </a:prstGeom>
          <a:solidFill>
            <a:srgbClr val="FCE2CF"/>
          </a:solidFill>
          <a:ln w="7620">
            <a:solidFill>
              <a:srgbClr val="E2C8B5"/>
            </a:solidFill>
            <a:prstDash val="solid"/>
          </a:ln>
        </p:spPr>
      </p:sp>
      <p:sp>
        <p:nvSpPr>
          <p:cNvPr id="8" name="Text 5"/>
          <p:cNvSpPr/>
          <p:nvPr/>
        </p:nvSpPr>
        <p:spPr>
          <a:xfrm>
            <a:off x="7017306" y="3491032"/>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Key Objective</a:t>
            </a:r>
            <a:endParaRPr lang="en-US" sz="2200" dirty="0"/>
          </a:p>
        </p:txBody>
      </p:sp>
      <p:sp>
        <p:nvSpPr>
          <p:cNvPr id="9" name="Text 6"/>
          <p:cNvSpPr/>
          <p:nvPr/>
        </p:nvSpPr>
        <p:spPr>
          <a:xfrm>
            <a:off x="7017306" y="3981450"/>
            <a:ext cx="6819305"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Bridge communication gap for deaf/mute individuals.</a:t>
            </a:r>
            <a:endParaRPr lang="en-US" sz="1750" dirty="0"/>
          </a:p>
        </p:txBody>
      </p:sp>
      <p:sp>
        <p:nvSpPr>
          <p:cNvPr id="10" name="Shape 7"/>
          <p:cNvSpPr/>
          <p:nvPr/>
        </p:nvSpPr>
        <p:spPr>
          <a:xfrm>
            <a:off x="6280190" y="4826318"/>
            <a:ext cx="510302" cy="510302"/>
          </a:xfrm>
          <a:prstGeom prst="roundRect">
            <a:avLst>
              <a:gd name="adj" fmla="val 18669"/>
            </a:avLst>
          </a:prstGeom>
          <a:solidFill>
            <a:srgbClr val="FCE2CF"/>
          </a:solidFill>
          <a:ln w="7620">
            <a:solidFill>
              <a:srgbClr val="E2C8B5"/>
            </a:solidFill>
            <a:prstDash val="solid"/>
          </a:ln>
        </p:spPr>
      </p:sp>
      <p:sp>
        <p:nvSpPr>
          <p:cNvPr id="11" name="Text 8"/>
          <p:cNvSpPr/>
          <p:nvPr/>
        </p:nvSpPr>
        <p:spPr>
          <a:xfrm>
            <a:off x="7017306" y="4826318"/>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Core Technology</a:t>
            </a:r>
            <a:endParaRPr lang="en-US" sz="2200" dirty="0"/>
          </a:p>
        </p:txBody>
      </p:sp>
      <p:sp>
        <p:nvSpPr>
          <p:cNvPr id="12" name="Text 9"/>
          <p:cNvSpPr/>
          <p:nvPr/>
        </p:nvSpPr>
        <p:spPr>
          <a:xfrm>
            <a:off x="7017306" y="5316736"/>
            <a:ext cx="6819305"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Employs RNNs and CNNs.</a:t>
            </a:r>
            <a:endParaRPr lang="en-US" sz="1750" dirty="0"/>
          </a:p>
        </p:txBody>
      </p:sp>
      <p:sp>
        <p:nvSpPr>
          <p:cNvPr id="13" name="Shape 10"/>
          <p:cNvSpPr/>
          <p:nvPr/>
        </p:nvSpPr>
        <p:spPr>
          <a:xfrm>
            <a:off x="6280190" y="6161603"/>
            <a:ext cx="510302" cy="510302"/>
          </a:xfrm>
          <a:prstGeom prst="roundRect">
            <a:avLst>
              <a:gd name="adj" fmla="val 18669"/>
            </a:avLst>
          </a:prstGeom>
          <a:solidFill>
            <a:srgbClr val="FCE2CF"/>
          </a:solidFill>
          <a:ln w="7620">
            <a:solidFill>
              <a:srgbClr val="E2C8B5"/>
            </a:solidFill>
            <a:prstDash val="solid"/>
          </a:ln>
        </p:spPr>
      </p:sp>
      <p:sp>
        <p:nvSpPr>
          <p:cNvPr id="14" name="Text 11"/>
          <p:cNvSpPr/>
          <p:nvPr/>
        </p:nvSpPr>
        <p:spPr>
          <a:xfrm>
            <a:off x="7017306" y="6161603"/>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Expected Outcome</a:t>
            </a:r>
            <a:endParaRPr lang="en-US" sz="2200" dirty="0"/>
          </a:p>
        </p:txBody>
      </p:sp>
      <p:sp>
        <p:nvSpPr>
          <p:cNvPr id="15" name="Text 12"/>
          <p:cNvSpPr/>
          <p:nvPr/>
        </p:nvSpPr>
        <p:spPr>
          <a:xfrm>
            <a:off x="7017306" y="6652022"/>
            <a:ext cx="6819305"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Real-time, accurate sign language translation using datasets like ASL.</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74864"/>
            <a:ext cx="11953399" cy="708779"/>
          </a:xfrm>
          <a:prstGeom prst="rect">
            <a:avLst/>
          </a:prstGeom>
          <a:noFill/>
          <a:ln/>
        </p:spPr>
        <p:txBody>
          <a:bodyPr wrap="none" lIns="0" tIns="0" rIns="0" bIns="0" rtlCol="0" anchor="t"/>
          <a:lstStyle/>
          <a:p>
            <a:pPr marL="0" indent="0" algn="l">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Introduction: Breaking Communication Barriers</a:t>
            </a:r>
            <a:endParaRPr lang="en-US" sz="4450" dirty="0"/>
          </a:p>
        </p:txBody>
      </p:sp>
      <p:sp>
        <p:nvSpPr>
          <p:cNvPr id="4" name="Shape 1"/>
          <p:cNvSpPr/>
          <p:nvPr/>
        </p:nvSpPr>
        <p:spPr>
          <a:xfrm>
            <a:off x="793790" y="4723805"/>
            <a:ext cx="4196358" cy="1685092"/>
          </a:xfrm>
          <a:prstGeom prst="roundRect">
            <a:avLst>
              <a:gd name="adj" fmla="val 5654"/>
            </a:avLst>
          </a:prstGeom>
          <a:solidFill>
            <a:srgbClr val="FCE2CF"/>
          </a:solidFill>
          <a:ln w="7620">
            <a:solidFill>
              <a:srgbClr val="E2C8B5"/>
            </a:solidFill>
            <a:prstDash val="solid"/>
          </a:ln>
        </p:spPr>
      </p:sp>
      <p:sp>
        <p:nvSpPr>
          <p:cNvPr id="5" name="Text 2"/>
          <p:cNvSpPr/>
          <p:nvPr/>
        </p:nvSpPr>
        <p:spPr>
          <a:xfrm>
            <a:off x="1028224" y="4958239"/>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Background</a:t>
            </a:r>
            <a:endParaRPr lang="en-US" sz="2200" dirty="0"/>
          </a:p>
        </p:txBody>
      </p:sp>
      <p:sp>
        <p:nvSpPr>
          <p:cNvPr id="6" name="Text 3"/>
          <p:cNvSpPr/>
          <p:nvPr/>
        </p:nvSpPr>
        <p:spPr>
          <a:xfrm>
            <a:off x="1028224" y="5448657"/>
            <a:ext cx="3727490"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Communication barriers faced by sign language users.</a:t>
            </a:r>
            <a:endParaRPr lang="en-US" sz="1750" dirty="0"/>
          </a:p>
        </p:txBody>
      </p:sp>
      <p:sp>
        <p:nvSpPr>
          <p:cNvPr id="7" name="Shape 4"/>
          <p:cNvSpPr/>
          <p:nvPr/>
        </p:nvSpPr>
        <p:spPr>
          <a:xfrm>
            <a:off x="5216962" y="4723805"/>
            <a:ext cx="4196358" cy="1685092"/>
          </a:xfrm>
          <a:prstGeom prst="roundRect">
            <a:avLst>
              <a:gd name="adj" fmla="val 5654"/>
            </a:avLst>
          </a:prstGeom>
          <a:solidFill>
            <a:srgbClr val="FCE2CF"/>
          </a:solidFill>
          <a:ln w="7620">
            <a:solidFill>
              <a:srgbClr val="E2C8B5"/>
            </a:solidFill>
            <a:prstDash val="solid"/>
          </a:ln>
        </p:spPr>
      </p:sp>
      <p:sp>
        <p:nvSpPr>
          <p:cNvPr id="8" name="Text 5"/>
          <p:cNvSpPr/>
          <p:nvPr/>
        </p:nvSpPr>
        <p:spPr>
          <a:xfrm>
            <a:off x="5451396" y="4958239"/>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Significance</a:t>
            </a:r>
            <a:endParaRPr lang="en-US" sz="2200" dirty="0"/>
          </a:p>
        </p:txBody>
      </p:sp>
      <p:sp>
        <p:nvSpPr>
          <p:cNvPr id="9" name="Text 6"/>
          <p:cNvSpPr/>
          <p:nvPr/>
        </p:nvSpPr>
        <p:spPr>
          <a:xfrm>
            <a:off x="5451396" y="5448657"/>
            <a:ext cx="3727490"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Fosters inclusivity and accessibility in daily life.</a:t>
            </a:r>
            <a:endParaRPr lang="en-US" sz="1750" dirty="0"/>
          </a:p>
        </p:txBody>
      </p:sp>
      <p:sp>
        <p:nvSpPr>
          <p:cNvPr id="10" name="Shape 7"/>
          <p:cNvSpPr/>
          <p:nvPr/>
        </p:nvSpPr>
        <p:spPr>
          <a:xfrm>
            <a:off x="9640133" y="4723805"/>
            <a:ext cx="4196358" cy="1685092"/>
          </a:xfrm>
          <a:prstGeom prst="roundRect">
            <a:avLst>
              <a:gd name="adj" fmla="val 5654"/>
            </a:avLst>
          </a:prstGeom>
          <a:solidFill>
            <a:srgbClr val="FCE2CF"/>
          </a:solidFill>
          <a:ln w="7620">
            <a:solidFill>
              <a:srgbClr val="E2C8B5"/>
            </a:solidFill>
            <a:prstDash val="solid"/>
          </a:ln>
        </p:spPr>
      </p:sp>
      <p:sp>
        <p:nvSpPr>
          <p:cNvPr id="11" name="Text 8"/>
          <p:cNvSpPr/>
          <p:nvPr/>
        </p:nvSpPr>
        <p:spPr>
          <a:xfrm>
            <a:off x="9874568" y="4958239"/>
            <a:ext cx="3062287"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Deep Learning Rationale</a:t>
            </a:r>
            <a:endParaRPr lang="en-US" sz="2200" dirty="0"/>
          </a:p>
        </p:txBody>
      </p:sp>
      <p:sp>
        <p:nvSpPr>
          <p:cNvPr id="12" name="Text 9"/>
          <p:cNvSpPr/>
          <p:nvPr/>
        </p:nvSpPr>
        <p:spPr>
          <a:xfrm>
            <a:off x="9874568" y="5448657"/>
            <a:ext cx="3727490"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Enables automated, real-time, and accurate translation.</a:t>
            </a:r>
            <a:endParaRPr lang="en-US" sz="1750" dirty="0"/>
          </a:p>
        </p:txBody>
      </p:sp>
      <p:sp>
        <p:nvSpPr>
          <p:cNvPr id="13" name="Text 10"/>
          <p:cNvSpPr/>
          <p:nvPr/>
        </p:nvSpPr>
        <p:spPr>
          <a:xfrm>
            <a:off x="793790" y="6664047"/>
            <a:ext cx="130428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Existing solutions rely on human interpreters and have low accuracy. Deep learning enables automated translation. Hearing loss affects millions worldwide, making this project critical.</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230874"/>
            <a:ext cx="9795629" cy="708779"/>
          </a:xfrm>
          <a:prstGeom prst="rect">
            <a:avLst/>
          </a:prstGeom>
          <a:noFill/>
          <a:ln/>
        </p:spPr>
        <p:txBody>
          <a:bodyPr wrap="none" lIns="0" tIns="0" rIns="0" bIns="0" rtlCol="0" anchor="t"/>
          <a:lstStyle/>
          <a:p>
            <a:pPr marL="0" indent="0" algn="l">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Problem Statement: Bridging the Divide</a:t>
            </a:r>
            <a:endParaRPr lang="en-US" sz="4450" dirty="0"/>
          </a:p>
        </p:txBody>
      </p:sp>
      <p:sp>
        <p:nvSpPr>
          <p:cNvPr id="3" name="Text 1"/>
          <p:cNvSpPr/>
          <p:nvPr/>
        </p:nvSpPr>
        <p:spPr>
          <a:xfrm>
            <a:off x="793790" y="3506629"/>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C3F42"/>
                </a:solidFill>
                <a:latin typeface="Bitter Medium" pitchFamily="34" charset="0"/>
                <a:ea typeface="Bitter Medium" pitchFamily="34" charset="-122"/>
                <a:cs typeface="Bitter Medium" pitchFamily="34" charset="-120"/>
              </a:rPr>
              <a:t>Core Issue</a:t>
            </a:r>
            <a:endParaRPr lang="en-US" sz="2200" dirty="0"/>
          </a:p>
        </p:txBody>
      </p:sp>
      <p:sp>
        <p:nvSpPr>
          <p:cNvPr id="4" name="Text 2"/>
          <p:cNvSpPr/>
          <p:nvPr/>
        </p:nvSpPr>
        <p:spPr>
          <a:xfrm>
            <a:off x="793790" y="4087773"/>
            <a:ext cx="3978116"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Communication difficulties between sign language users and others.</a:t>
            </a:r>
            <a:endParaRPr lang="en-US" sz="1750" dirty="0"/>
          </a:p>
        </p:txBody>
      </p:sp>
      <p:sp>
        <p:nvSpPr>
          <p:cNvPr id="5" name="Text 3"/>
          <p:cNvSpPr/>
          <p:nvPr/>
        </p:nvSpPr>
        <p:spPr>
          <a:xfrm>
            <a:off x="5332928" y="3506629"/>
            <a:ext cx="3397210"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C3F42"/>
                </a:solidFill>
                <a:latin typeface="Bitter Medium" pitchFamily="34" charset="0"/>
                <a:ea typeface="Bitter Medium" pitchFamily="34" charset="-122"/>
                <a:cs typeface="Bitter Medium" pitchFamily="34" charset="-120"/>
              </a:rPr>
              <a:t>Inefficient Communication</a:t>
            </a:r>
            <a:endParaRPr lang="en-US" sz="2200" dirty="0"/>
          </a:p>
        </p:txBody>
      </p:sp>
      <p:sp>
        <p:nvSpPr>
          <p:cNvPr id="6" name="Text 4"/>
          <p:cNvSpPr/>
          <p:nvPr/>
        </p:nvSpPr>
        <p:spPr>
          <a:xfrm>
            <a:off x="5332928" y="4087773"/>
            <a:ext cx="3978116"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Reliance on interpreters is costly and slow.</a:t>
            </a:r>
            <a:endParaRPr lang="en-US" sz="1750" dirty="0"/>
          </a:p>
        </p:txBody>
      </p:sp>
      <p:sp>
        <p:nvSpPr>
          <p:cNvPr id="7" name="Text 5"/>
          <p:cNvSpPr/>
          <p:nvPr/>
        </p:nvSpPr>
        <p:spPr>
          <a:xfrm>
            <a:off x="9872067" y="3506629"/>
            <a:ext cx="3036570"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C3F42"/>
                </a:solidFill>
                <a:latin typeface="Bitter Medium" pitchFamily="34" charset="0"/>
                <a:ea typeface="Bitter Medium" pitchFamily="34" charset="-122"/>
                <a:cs typeface="Bitter Medium" pitchFamily="34" charset="-120"/>
              </a:rPr>
              <a:t>Accessibility Limitations</a:t>
            </a:r>
            <a:endParaRPr lang="en-US" sz="2200" dirty="0"/>
          </a:p>
        </p:txBody>
      </p:sp>
      <p:sp>
        <p:nvSpPr>
          <p:cNvPr id="8" name="Text 6"/>
          <p:cNvSpPr/>
          <p:nvPr/>
        </p:nvSpPr>
        <p:spPr>
          <a:xfrm>
            <a:off x="9872067" y="4087773"/>
            <a:ext cx="3978116"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Lack of widespread translation tools.</a:t>
            </a:r>
            <a:endParaRPr lang="en-US" sz="1750" dirty="0"/>
          </a:p>
        </p:txBody>
      </p:sp>
      <p:sp>
        <p:nvSpPr>
          <p:cNvPr id="9" name="Text 7"/>
          <p:cNvSpPr/>
          <p:nvPr/>
        </p:nvSpPr>
        <p:spPr>
          <a:xfrm>
            <a:off x="793790" y="5272802"/>
            <a:ext cx="130428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project aims to solve the difficulties in communication between sign language users and others by providing affordable translation tools.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0782"/>
            <a:ext cx="5486400" cy="8229600"/>
          </a:xfrm>
          <a:prstGeom prst="rect">
            <a:avLst/>
          </a:prstGeom>
        </p:spPr>
      </p:pic>
      <p:sp>
        <p:nvSpPr>
          <p:cNvPr id="3" name="Text 0"/>
          <p:cNvSpPr/>
          <p:nvPr/>
        </p:nvSpPr>
        <p:spPr>
          <a:xfrm>
            <a:off x="6259473" y="608409"/>
            <a:ext cx="7597854" cy="1380411"/>
          </a:xfrm>
          <a:prstGeom prst="rect">
            <a:avLst/>
          </a:prstGeom>
          <a:noFill/>
          <a:ln/>
        </p:spPr>
        <p:txBody>
          <a:bodyPr wrap="square" lIns="0" tIns="0" rIns="0" bIns="0" rtlCol="0" anchor="t"/>
          <a:lstStyle/>
          <a:p>
            <a:pPr marL="0" indent="0" algn="l">
              <a:lnSpc>
                <a:spcPts val="5400"/>
              </a:lnSpc>
              <a:buNone/>
            </a:pPr>
            <a:r>
              <a:rPr lang="en-US" sz="4300" kern="0" spc="-130" dirty="0">
                <a:solidFill>
                  <a:srgbClr val="2C3F42"/>
                </a:solidFill>
                <a:latin typeface="Bitter Medium" pitchFamily="34" charset="0"/>
                <a:ea typeface="Bitter Medium" pitchFamily="34" charset="-122"/>
                <a:cs typeface="Bitter Medium" pitchFamily="34" charset="-120"/>
              </a:rPr>
              <a:t>Project Objectives: Achieving Seamless Translation</a:t>
            </a:r>
            <a:endParaRPr lang="en-US" sz="4300" dirty="0"/>
          </a:p>
        </p:txBody>
      </p:sp>
      <p:pic>
        <p:nvPicPr>
          <p:cNvPr id="4" name="Image 1" descr="preencoded.png"/>
          <p:cNvPicPr>
            <a:picLocks noChangeAspect="1"/>
          </p:cNvPicPr>
          <p:nvPr/>
        </p:nvPicPr>
        <p:blipFill>
          <a:blip r:embed="rId4"/>
          <a:stretch>
            <a:fillRect/>
          </a:stretch>
        </p:blipFill>
        <p:spPr>
          <a:xfrm>
            <a:off x="6259473" y="2320052"/>
            <a:ext cx="1104424" cy="1325285"/>
          </a:xfrm>
          <a:prstGeom prst="rect">
            <a:avLst/>
          </a:prstGeom>
        </p:spPr>
      </p:pic>
      <p:sp>
        <p:nvSpPr>
          <p:cNvPr id="5" name="Text 1"/>
          <p:cNvSpPr/>
          <p:nvPr/>
        </p:nvSpPr>
        <p:spPr>
          <a:xfrm>
            <a:off x="7695128" y="2540913"/>
            <a:ext cx="2761178" cy="345043"/>
          </a:xfrm>
          <a:prstGeom prst="rect">
            <a:avLst/>
          </a:prstGeom>
          <a:noFill/>
          <a:ln/>
        </p:spPr>
        <p:txBody>
          <a:bodyPr wrap="none" lIns="0" tIns="0" rIns="0" bIns="0" rtlCol="0" anchor="t"/>
          <a:lstStyle/>
          <a:p>
            <a:pPr marL="0" indent="0" algn="l">
              <a:lnSpc>
                <a:spcPts val="2700"/>
              </a:lnSpc>
              <a:buNone/>
            </a:pPr>
            <a:r>
              <a:rPr lang="en-US" sz="2150" kern="0" spc="-65" dirty="0">
                <a:solidFill>
                  <a:srgbClr val="2B2E3C"/>
                </a:solidFill>
                <a:latin typeface="Bitter Medium" pitchFamily="34" charset="0"/>
                <a:ea typeface="Bitter Medium" pitchFamily="34" charset="-122"/>
                <a:cs typeface="Bitter Medium" pitchFamily="34" charset="-120"/>
              </a:rPr>
              <a:t>Primary Goal</a:t>
            </a:r>
            <a:endParaRPr lang="en-US" sz="2150" dirty="0"/>
          </a:p>
        </p:txBody>
      </p:sp>
      <p:sp>
        <p:nvSpPr>
          <p:cNvPr id="6" name="Text 2"/>
          <p:cNvSpPr/>
          <p:nvPr/>
        </p:nvSpPr>
        <p:spPr>
          <a:xfrm>
            <a:off x="7695128" y="3018473"/>
            <a:ext cx="6162199" cy="353378"/>
          </a:xfrm>
          <a:prstGeom prst="rect">
            <a:avLst/>
          </a:prstGeom>
          <a:noFill/>
          <a:ln/>
        </p:spPr>
        <p:txBody>
          <a:bodyPr wrap="none" lIns="0" tIns="0" rIns="0" bIns="0" rtlCol="0" anchor="t"/>
          <a:lstStyle/>
          <a:p>
            <a:pPr marL="0" indent="0" algn="l">
              <a:lnSpc>
                <a:spcPts val="2750"/>
              </a:lnSpc>
              <a:buNone/>
            </a:pPr>
            <a:r>
              <a:rPr lang="en-US" sz="1700" kern="0" spc="-35" dirty="0">
                <a:solidFill>
                  <a:srgbClr val="2B2E3C"/>
                </a:solidFill>
                <a:latin typeface="Open Sans" pitchFamily="34" charset="0"/>
                <a:ea typeface="Open Sans" pitchFamily="34" charset="-122"/>
                <a:cs typeface="Open Sans" pitchFamily="34" charset="-120"/>
              </a:rPr>
              <a:t>Accurately translate sign language into speech.</a:t>
            </a:r>
            <a:endParaRPr lang="en-US" sz="1700" dirty="0"/>
          </a:p>
        </p:txBody>
      </p:sp>
      <p:pic>
        <p:nvPicPr>
          <p:cNvPr id="7" name="Image 2" descr="preencoded.png"/>
          <p:cNvPicPr>
            <a:picLocks noChangeAspect="1"/>
          </p:cNvPicPr>
          <p:nvPr/>
        </p:nvPicPr>
        <p:blipFill>
          <a:blip r:embed="rId5"/>
          <a:stretch>
            <a:fillRect/>
          </a:stretch>
        </p:blipFill>
        <p:spPr>
          <a:xfrm>
            <a:off x="6259473" y="3645337"/>
            <a:ext cx="1104424" cy="1325285"/>
          </a:xfrm>
          <a:prstGeom prst="rect">
            <a:avLst/>
          </a:prstGeom>
        </p:spPr>
      </p:pic>
      <p:sp>
        <p:nvSpPr>
          <p:cNvPr id="8" name="Text 3"/>
          <p:cNvSpPr/>
          <p:nvPr/>
        </p:nvSpPr>
        <p:spPr>
          <a:xfrm>
            <a:off x="7695128" y="3866198"/>
            <a:ext cx="2761178" cy="345043"/>
          </a:xfrm>
          <a:prstGeom prst="rect">
            <a:avLst/>
          </a:prstGeom>
          <a:noFill/>
          <a:ln/>
        </p:spPr>
        <p:txBody>
          <a:bodyPr wrap="none" lIns="0" tIns="0" rIns="0" bIns="0" rtlCol="0" anchor="t"/>
          <a:lstStyle/>
          <a:p>
            <a:pPr marL="0" indent="0" algn="l">
              <a:lnSpc>
                <a:spcPts val="2700"/>
              </a:lnSpc>
              <a:buNone/>
            </a:pPr>
            <a:r>
              <a:rPr lang="en-US" sz="2150" kern="0" spc="-65" dirty="0">
                <a:solidFill>
                  <a:srgbClr val="2B2E3C"/>
                </a:solidFill>
                <a:latin typeface="Bitter Medium" pitchFamily="34" charset="0"/>
                <a:ea typeface="Bitter Medium" pitchFamily="34" charset="-122"/>
                <a:cs typeface="Bitter Medium" pitchFamily="34" charset="-120"/>
              </a:rPr>
              <a:t>Target Accuracy</a:t>
            </a:r>
            <a:endParaRPr lang="en-US" sz="2150" dirty="0"/>
          </a:p>
        </p:txBody>
      </p:sp>
      <p:sp>
        <p:nvSpPr>
          <p:cNvPr id="9" name="Text 4"/>
          <p:cNvSpPr/>
          <p:nvPr/>
        </p:nvSpPr>
        <p:spPr>
          <a:xfrm>
            <a:off x="7695128" y="4343757"/>
            <a:ext cx="6162199" cy="353378"/>
          </a:xfrm>
          <a:prstGeom prst="rect">
            <a:avLst/>
          </a:prstGeom>
          <a:noFill/>
          <a:ln/>
        </p:spPr>
        <p:txBody>
          <a:bodyPr wrap="none" lIns="0" tIns="0" rIns="0" bIns="0" rtlCol="0" anchor="t"/>
          <a:lstStyle/>
          <a:p>
            <a:pPr marL="0" indent="0" algn="l">
              <a:lnSpc>
                <a:spcPts val="2750"/>
              </a:lnSpc>
              <a:buNone/>
            </a:pPr>
            <a:r>
              <a:rPr lang="en-US" sz="1700" kern="0" spc="-35" dirty="0">
                <a:solidFill>
                  <a:srgbClr val="2B2E3C"/>
                </a:solidFill>
                <a:latin typeface="Open Sans" pitchFamily="34" charset="0"/>
                <a:ea typeface="Open Sans" pitchFamily="34" charset="-122"/>
                <a:cs typeface="Open Sans" pitchFamily="34" charset="-120"/>
              </a:rPr>
              <a:t>Achieve a high accuracy rate translating common phrases.</a:t>
            </a:r>
            <a:endParaRPr lang="en-US" sz="1700" dirty="0"/>
          </a:p>
        </p:txBody>
      </p:sp>
      <p:pic>
        <p:nvPicPr>
          <p:cNvPr id="10" name="Image 3" descr="preencoded.png"/>
          <p:cNvPicPr>
            <a:picLocks noChangeAspect="1"/>
          </p:cNvPicPr>
          <p:nvPr/>
        </p:nvPicPr>
        <p:blipFill>
          <a:blip r:embed="rId6"/>
          <a:stretch>
            <a:fillRect/>
          </a:stretch>
        </p:blipFill>
        <p:spPr>
          <a:xfrm>
            <a:off x="6259473" y="4970621"/>
            <a:ext cx="1104424" cy="1325285"/>
          </a:xfrm>
          <a:prstGeom prst="rect">
            <a:avLst/>
          </a:prstGeom>
        </p:spPr>
      </p:pic>
      <p:sp>
        <p:nvSpPr>
          <p:cNvPr id="11" name="Text 5"/>
          <p:cNvSpPr/>
          <p:nvPr/>
        </p:nvSpPr>
        <p:spPr>
          <a:xfrm>
            <a:off x="7695128" y="5191482"/>
            <a:ext cx="2761178" cy="345043"/>
          </a:xfrm>
          <a:prstGeom prst="rect">
            <a:avLst/>
          </a:prstGeom>
          <a:noFill/>
          <a:ln/>
        </p:spPr>
        <p:txBody>
          <a:bodyPr wrap="none" lIns="0" tIns="0" rIns="0" bIns="0" rtlCol="0" anchor="t"/>
          <a:lstStyle/>
          <a:p>
            <a:pPr marL="0" indent="0" algn="l">
              <a:lnSpc>
                <a:spcPts val="2700"/>
              </a:lnSpc>
              <a:buNone/>
            </a:pPr>
            <a:r>
              <a:rPr lang="en-US" sz="2150" kern="0" spc="-65" dirty="0">
                <a:solidFill>
                  <a:srgbClr val="2B2E3C"/>
                </a:solidFill>
                <a:latin typeface="Bitter Medium" pitchFamily="34" charset="0"/>
                <a:ea typeface="Bitter Medium" pitchFamily="34" charset="-122"/>
                <a:cs typeface="Bitter Medium" pitchFamily="34" charset="-120"/>
              </a:rPr>
              <a:t>Minimize Latency</a:t>
            </a:r>
            <a:endParaRPr lang="en-US" sz="2150" dirty="0"/>
          </a:p>
        </p:txBody>
      </p:sp>
      <p:sp>
        <p:nvSpPr>
          <p:cNvPr id="12" name="Text 6"/>
          <p:cNvSpPr/>
          <p:nvPr/>
        </p:nvSpPr>
        <p:spPr>
          <a:xfrm>
            <a:off x="7695128" y="5669042"/>
            <a:ext cx="6162199" cy="353378"/>
          </a:xfrm>
          <a:prstGeom prst="rect">
            <a:avLst/>
          </a:prstGeom>
          <a:noFill/>
          <a:ln/>
        </p:spPr>
        <p:txBody>
          <a:bodyPr wrap="none" lIns="0" tIns="0" rIns="0" bIns="0" rtlCol="0" anchor="t"/>
          <a:lstStyle/>
          <a:p>
            <a:pPr marL="0" indent="0" algn="l">
              <a:lnSpc>
                <a:spcPts val="2750"/>
              </a:lnSpc>
              <a:buNone/>
            </a:pPr>
            <a:r>
              <a:rPr lang="en-US" sz="1700" kern="0" spc="-35" dirty="0">
                <a:solidFill>
                  <a:srgbClr val="2B2E3C"/>
                </a:solidFill>
                <a:latin typeface="Open Sans" pitchFamily="34" charset="0"/>
                <a:ea typeface="Open Sans" pitchFamily="34" charset="-122"/>
                <a:cs typeface="Open Sans" pitchFamily="34" charset="-120"/>
              </a:rPr>
              <a:t>Enable real-time conversion.</a:t>
            </a:r>
            <a:endParaRPr lang="en-US" sz="1700" dirty="0"/>
          </a:p>
        </p:txBody>
      </p:sp>
      <p:pic>
        <p:nvPicPr>
          <p:cNvPr id="13" name="Image 4" descr="preencoded.png"/>
          <p:cNvPicPr>
            <a:picLocks noChangeAspect="1"/>
          </p:cNvPicPr>
          <p:nvPr/>
        </p:nvPicPr>
        <p:blipFill>
          <a:blip r:embed="rId7"/>
          <a:stretch>
            <a:fillRect/>
          </a:stretch>
        </p:blipFill>
        <p:spPr>
          <a:xfrm>
            <a:off x="6259473" y="6295906"/>
            <a:ext cx="1104424" cy="1325285"/>
          </a:xfrm>
          <a:prstGeom prst="rect">
            <a:avLst/>
          </a:prstGeom>
        </p:spPr>
      </p:pic>
      <p:sp>
        <p:nvSpPr>
          <p:cNvPr id="14" name="Text 7"/>
          <p:cNvSpPr/>
          <p:nvPr/>
        </p:nvSpPr>
        <p:spPr>
          <a:xfrm>
            <a:off x="7695128" y="6516767"/>
            <a:ext cx="2851666" cy="345043"/>
          </a:xfrm>
          <a:prstGeom prst="rect">
            <a:avLst/>
          </a:prstGeom>
          <a:noFill/>
          <a:ln/>
        </p:spPr>
        <p:txBody>
          <a:bodyPr wrap="none" lIns="0" tIns="0" rIns="0" bIns="0" rtlCol="0" anchor="t"/>
          <a:lstStyle/>
          <a:p>
            <a:pPr marL="0" indent="0" algn="l">
              <a:lnSpc>
                <a:spcPts val="2700"/>
              </a:lnSpc>
              <a:buNone/>
            </a:pPr>
            <a:r>
              <a:rPr lang="en-US" sz="2150" kern="0" spc="-65" dirty="0">
                <a:solidFill>
                  <a:srgbClr val="2B2E3C"/>
                </a:solidFill>
                <a:latin typeface="Bitter Medium" pitchFamily="34" charset="0"/>
                <a:ea typeface="Bitter Medium" pitchFamily="34" charset="-122"/>
                <a:cs typeface="Bitter Medium" pitchFamily="34" charset="-120"/>
              </a:rPr>
              <a:t>User-Friendly Interface</a:t>
            </a:r>
            <a:endParaRPr lang="en-US" sz="2150" dirty="0"/>
          </a:p>
        </p:txBody>
      </p:sp>
      <p:sp>
        <p:nvSpPr>
          <p:cNvPr id="15" name="Text 8"/>
          <p:cNvSpPr/>
          <p:nvPr/>
        </p:nvSpPr>
        <p:spPr>
          <a:xfrm>
            <a:off x="7695128" y="6994327"/>
            <a:ext cx="6162199" cy="353378"/>
          </a:xfrm>
          <a:prstGeom prst="rect">
            <a:avLst/>
          </a:prstGeom>
          <a:noFill/>
          <a:ln/>
        </p:spPr>
        <p:txBody>
          <a:bodyPr wrap="none" lIns="0" tIns="0" rIns="0" bIns="0" rtlCol="0" anchor="t"/>
          <a:lstStyle/>
          <a:p>
            <a:pPr marL="0" indent="0" algn="l">
              <a:lnSpc>
                <a:spcPts val="2750"/>
              </a:lnSpc>
              <a:buNone/>
            </a:pPr>
            <a:r>
              <a:rPr lang="en-US" sz="1700" kern="0" spc="-35" dirty="0">
                <a:solidFill>
                  <a:srgbClr val="2B2E3C"/>
                </a:solidFill>
                <a:latin typeface="Open Sans" pitchFamily="34" charset="0"/>
                <a:ea typeface="Open Sans" pitchFamily="34" charset="-122"/>
                <a:cs typeface="Open Sans" pitchFamily="34" charset="-120"/>
              </a:rPr>
              <a:t>Create an easy-to-use interface.</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411290" y="-405245"/>
            <a:ext cx="6219110" cy="8634845"/>
          </a:xfrm>
          <a:prstGeom prst="rect">
            <a:avLst/>
          </a:prstGeom>
        </p:spPr>
      </p:pic>
      <p:sp>
        <p:nvSpPr>
          <p:cNvPr id="3" name="Text 0"/>
          <p:cNvSpPr/>
          <p:nvPr/>
        </p:nvSpPr>
        <p:spPr>
          <a:xfrm>
            <a:off x="732711" y="576858"/>
            <a:ext cx="7678579" cy="1308497"/>
          </a:xfrm>
          <a:prstGeom prst="rect">
            <a:avLst/>
          </a:prstGeom>
          <a:noFill/>
          <a:ln/>
        </p:spPr>
        <p:txBody>
          <a:bodyPr wrap="square" lIns="0" tIns="0" rIns="0" bIns="0" rtlCol="0" anchor="t"/>
          <a:lstStyle/>
          <a:p>
            <a:pPr marL="0" indent="0" algn="l">
              <a:lnSpc>
                <a:spcPts val="5150"/>
              </a:lnSpc>
              <a:buNone/>
            </a:pPr>
            <a:r>
              <a:rPr lang="en-US" sz="4100" kern="0" spc="-124" dirty="0">
                <a:solidFill>
                  <a:srgbClr val="2C3F42"/>
                </a:solidFill>
                <a:latin typeface="Bitter Medium" pitchFamily="34" charset="0"/>
                <a:ea typeface="Bitter Medium" pitchFamily="34" charset="-122"/>
                <a:cs typeface="Bitter Medium" pitchFamily="34" charset="-120"/>
              </a:rPr>
              <a:t>Methodology: Deep Learning Architecture</a:t>
            </a:r>
            <a:endParaRPr lang="en-US" sz="4100" dirty="0"/>
          </a:p>
        </p:txBody>
      </p:sp>
      <p:sp>
        <p:nvSpPr>
          <p:cNvPr id="4" name="Shape 1"/>
          <p:cNvSpPr/>
          <p:nvPr/>
        </p:nvSpPr>
        <p:spPr>
          <a:xfrm>
            <a:off x="968216" y="2199323"/>
            <a:ext cx="22860" cy="5453301"/>
          </a:xfrm>
          <a:prstGeom prst="roundRect">
            <a:avLst>
              <a:gd name="adj" fmla="val 384687"/>
            </a:avLst>
          </a:prstGeom>
          <a:solidFill>
            <a:srgbClr val="E2C8B5"/>
          </a:solidFill>
          <a:ln/>
        </p:spPr>
      </p:sp>
      <p:sp>
        <p:nvSpPr>
          <p:cNvPr id="5" name="Shape 2"/>
          <p:cNvSpPr/>
          <p:nvPr/>
        </p:nvSpPr>
        <p:spPr>
          <a:xfrm>
            <a:off x="1180862" y="2658904"/>
            <a:ext cx="628055" cy="22860"/>
          </a:xfrm>
          <a:prstGeom prst="roundRect">
            <a:avLst>
              <a:gd name="adj" fmla="val 384687"/>
            </a:avLst>
          </a:prstGeom>
          <a:solidFill>
            <a:srgbClr val="E2C8B5"/>
          </a:solidFill>
          <a:ln/>
        </p:spPr>
      </p:sp>
      <p:sp>
        <p:nvSpPr>
          <p:cNvPr id="6" name="Shape 3"/>
          <p:cNvSpPr/>
          <p:nvPr/>
        </p:nvSpPr>
        <p:spPr>
          <a:xfrm>
            <a:off x="732711" y="2434828"/>
            <a:ext cx="471011" cy="471011"/>
          </a:xfrm>
          <a:prstGeom prst="roundRect">
            <a:avLst>
              <a:gd name="adj" fmla="val 18670"/>
            </a:avLst>
          </a:prstGeom>
          <a:solidFill>
            <a:srgbClr val="FCE2CF"/>
          </a:solidFill>
          <a:ln w="7620">
            <a:solidFill>
              <a:srgbClr val="E2C8B5"/>
            </a:solidFill>
            <a:prstDash val="solid"/>
          </a:ln>
        </p:spPr>
      </p:sp>
      <p:pic>
        <p:nvPicPr>
          <p:cNvPr id="7" name="Image 1" descr="preencoded.png"/>
          <p:cNvPicPr>
            <a:picLocks noChangeAspect="1"/>
          </p:cNvPicPr>
          <p:nvPr/>
        </p:nvPicPr>
        <p:blipFill>
          <a:blip r:embed="rId4"/>
          <a:stretch>
            <a:fillRect/>
          </a:stretch>
        </p:blipFill>
        <p:spPr>
          <a:xfrm>
            <a:off x="811232" y="2474059"/>
            <a:ext cx="313968" cy="392549"/>
          </a:xfrm>
          <a:prstGeom prst="rect">
            <a:avLst/>
          </a:prstGeom>
        </p:spPr>
      </p:pic>
      <p:sp>
        <p:nvSpPr>
          <p:cNvPr id="8" name="Text 4"/>
          <p:cNvSpPr/>
          <p:nvPr/>
        </p:nvSpPr>
        <p:spPr>
          <a:xfrm>
            <a:off x="2015133" y="2408634"/>
            <a:ext cx="2617232" cy="327065"/>
          </a:xfrm>
          <a:prstGeom prst="rect">
            <a:avLst/>
          </a:prstGeom>
          <a:noFill/>
          <a:ln/>
        </p:spPr>
        <p:txBody>
          <a:bodyPr wrap="none" lIns="0" tIns="0" rIns="0" bIns="0" rtlCol="0" anchor="t"/>
          <a:lstStyle/>
          <a:p>
            <a:pPr marL="0" indent="0" algn="l">
              <a:lnSpc>
                <a:spcPts val="2550"/>
              </a:lnSpc>
              <a:buNone/>
            </a:pPr>
            <a:r>
              <a:rPr lang="en-US" sz="2050" kern="0" spc="-62" dirty="0">
                <a:solidFill>
                  <a:srgbClr val="2B2E3C"/>
                </a:solidFill>
                <a:latin typeface="Bitter Medium" pitchFamily="34" charset="0"/>
                <a:ea typeface="Bitter Medium" pitchFamily="34" charset="-122"/>
                <a:cs typeface="Bitter Medium" pitchFamily="34" charset="-120"/>
              </a:rPr>
              <a:t>Input Data</a:t>
            </a:r>
            <a:endParaRPr lang="en-US" sz="2050" dirty="0"/>
          </a:p>
        </p:txBody>
      </p:sp>
      <p:sp>
        <p:nvSpPr>
          <p:cNvPr id="9" name="Text 5"/>
          <p:cNvSpPr/>
          <p:nvPr/>
        </p:nvSpPr>
        <p:spPr>
          <a:xfrm>
            <a:off x="2015133" y="2861310"/>
            <a:ext cx="6396157" cy="335042"/>
          </a:xfrm>
          <a:prstGeom prst="rect">
            <a:avLst/>
          </a:prstGeom>
          <a:noFill/>
          <a:ln/>
        </p:spPr>
        <p:txBody>
          <a:bodyPr wrap="none" lIns="0" tIns="0" rIns="0" bIns="0" rtlCol="0" anchor="t"/>
          <a:lstStyle/>
          <a:p>
            <a:pPr marL="0" indent="0" algn="l">
              <a:lnSpc>
                <a:spcPts val="2600"/>
              </a:lnSpc>
              <a:buNone/>
            </a:pPr>
            <a:r>
              <a:rPr lang="en-US" sz="1600" kern="0" spc="-33" dirty="0">
                <a:solidFill>
                  <a:srgbClr val="2B2E3C"/>
                </a:solidFill>
                <a:latin typeface="Open Sans" pitchFamily="34" charset="0"/>
                <a:ea typeface="Open Sans" pitchFamily="34" charset="-122"/>
                <a:cs typeface="Open Sans" pitchFamily="34" charset="-120"/>
              </a:rPr>
              <a:t>Video feed of sign language gestures from webcam.</a:t>
            </a:r>
            <a:endParaRPr lang="en-US" sz="1600" dirty="0"/>
          </a:p>
        </p:txBody>
      </p:sp>
      <p:sp>
        <p:nvSpPr>
          <p:cNvPr id="10" name="Shape 6"/>
          <p:cNvSpPr/>
          <p:nvPr/>
        </p:nvSpPr>
        <p:spPr>
          <a:xfrm>
            <a:off x="1180862" y="4074557"/>
            <a:ext cx="628055" cy="22860"/>
          </a:xfrm>
          <a:prstGeom prst="roundRect">
            <a:avLst>
              <a:gd name="adj" fmla="val 384687"/>
            </a:avLst>
          </a:prstGeom>
          <a:solidFill>
            <a:srgbClr val="E2C8B5"/>
          </a:solidFill>
          <a:ln/>
        </p:spPr>
      </p:sp>
      <p:sp>
        <p:nvSpPr>
          <p:cNvPr id="11" name="Shape 7"/>
          <p:cNvSpPr/>
          <p:nvPr/>
        </p:nvSpPr>
        <p:spPr>
          <a:xfrm>
            <a:off x="732711" y="3850481"/>
            <a:ext cx="471011" cy="471011"/>
          </a:xfrm>
          <a:prstGeom prst="roundRect">
            <a:avLst>
              <a:gd name="adj" fmla="val 18670"/>
            </a:avLst>
          </a:prstGeom>
          <a:solidFill>
            <a:srgbClr val="FCE2CF"/>
          </a:solidFill>
          <a:ln w="7620">
            <a:solidFill>
              <a:srgbClr val="E2C8B5"/>
            </a:solidFill>
            <a:prstDash val="solid"/>
          </a:ln>
        </p:spPr>
      </p:sp>
      <p:pic>
        <p:nvPicPr>
          <p:cNvPr id="12" name="Image 2" descr="preencoded.png"/>
          <p:cNvPicPr>
            <a:picLocks noChangeAspect="1"/>
          </p:cNvPicPr>
          <p:nvPr/>
        </p:nvPicPr>
        <p:blipFill>
          <a:blip r:embed="rId5"/>
          <a:stretch>
            <a:fillRect/>
          </a:stretch>
        </p:blipFill>
        <p:spPr>
          <a:xfrm>
            <a:off x="811232" y="3889712"/>
            <a:ext cx="313968" cy="392549"/>
          </a:xfrm>
          <a:prstGeom prst="rect">
            <a:avLst/>
          </a:prstGeom>
        </p:spPr>
      </p:pic>
      <p:sp>
        <p:nvSpPr>
          <p:cNvPr id="13" name="Text 8"/>
          <p:cNvSpPr/>
          <p:nvPr/>
        </p:nvSpPr>
        <p:spPr>
          <a:xfrm>
            <a:off x="2015133" y="3824288"/>
            <a:ext cx="2617232" cy="327065"/>
          </a:xfrm>
          <a:prstGeom prst="rect">
            <a:avLst/>
          </a:prstGeom>
          <a:noFill/>
          <a:ln/>
        </p:spPr>
        <p:txBody>
          <a:bodyPr wrap="none" lIns="0" tIns="0" rIns="0" bIns="0" rtlCol="0" anchor="t"/>
          <a:lstStyle/>
          <a:p>
            <a:pPr marL="0" indent="0" algn="l">
              <a:lnSpc>
                <a:spcPts val="2550"/>
              </a:lnSpc>
              <a:buNone/>
            </a:pPr>
            <a:r>
              <a:rPr lang="en-US" sz="2050" kern="0" spc="-62" dirty="0">
                <a:solidFill>
                  <a:srgbClr val="2B2E3C"/>
                </a:solidFill>
                <a:latin typeface="Bitter Medium" pitchFamily="34" charset="0"/>
                <a:ea typeface="Bitter Medium" pitchFamily="34" charset="-122"/>
                <a:cs typeface="Bitter Medium" pitchFamily="34" charset="-120"/>
              </a:rPr>
              <a:t>Feature Extraction</a:t>
            </a:r>
            <a:endParaRPr lang="en-US" sz="2050" dirty="0"/>
          </a:p>
        </p:txBody>
      </p:sp>
      <p:sp>
        <p:nvSpPr>
          <p:cNvPr id="14" name="Text 9"/>
          <p:cNvSpPr/>
          <p:nvPr/>
        </p:nvSpPr>
        <p:spPr>
          <a:xfrm>
            <a:off x="2015133" y="4276963"/>
            <a:ext cx="6396157" cy="335042"/>
          </a:xfrm>
          <a:prstGeom prst="rect">
            <a:avLst/>
          </a:prstGeom>
          <a:noFill/>
          <a:ln/>
        </p:spPr>
        <p:txBody>
          <a:bodyPr wrap="none" lIns="0" tIns="0" rIns="0" bIns="0" rtlCol="0" anchor="t"/>
          <a:lstStyle/>
          <a:p>
            <a:pPr marL="0" indent="0" algn="l">
              <a:lnSpc>
                <a:spcPts val="2600"/>
              </a:lnSpc>
              <a:buNone/>
            </a:pPr>
            <a:r>
              <a:rPr lang="en-US" sz="1600" kern="0" spc="-33" dirty="0">
                <a:solidFill>
                  <a:srgbClr val="2B2E3C"/>
                </a:solidFill>
                <a:latin typeface="Open Sans" pitchFamily="34" charset="0"/>
                <a:ea typeface="Open Sans" pitchFamily="34" charset="-122"/>
                <a:cs typeface="Open Sans" pitchFamily="34" charset="-120"/>
              </a:rPr>
              <a:t>CNNs extract spatial features like hand shape.</a:t>
            </a:r>
            <a:endParaRPr lang="en-US" sz="1600" dirty="0"/>
          </a:p>
        </p:txBody>
      </p:sp>
      <p:sp>
        <p:nvSpPr>
          <p:cNvPr id="15" name="Shape 10"/>
          <p:cNvSpPr/>
          <p:nvPr/>
        </p:nvSpPr>
        <p:spPr>
          <a:xfrm>
            <a:off x="1180862" y="5490210"/>
            <a:ext cx="628055" cy="22860"/>
          </a:xfrm>
          <a:prstGeom prst="roundRect">
            <a:avLst>
              <a:gd name="adj" fmla="val 384687"/>
            </a:avLst>
          </a:prstGeom>
          <a:solidFill>
            <a:srgbClr val="E2C8B5"/>
          </a:solidFill>
          <a:ln/>
        </p:spPr>
      </p:sp>
      <p:sp>
        <p:nvSpPr>
          <p:cNvPr id="16" name="Shape 11"/>
          <p:cNvSpPr/>
          <p:nvPr/>
        </p:nvSpPr>
        <p:spPr>
          <a:xfrm>
            <a:off x="732711" y="5266134"/>
            <a:ext cx="471011" cy="471011"/>
          </a:xfrm>
          <a:prstGeom prst="roundRect">
            <a:avLst>
              <a:gd name="adj" fmla="val 18670"/>
            </a:avLst>
          </a:prstGeom>
          <a:solidFill>
            <a:srgbClr val="FCE2CF"/>
          </a:solidFill>
          <a:ln w="7620">
            <a:solidFill>
              <a:srgbClr val="E2C8B5"/>
            </a:solidFill>
            <a:prstDash val="solid"/>
          </a:ln>
        </p:spPr>
      </p:sp>
      <p:pic>
        <p:nvPicPr>
          <p:cNvPr id="17" name="Image 3" descr="preencoded.png"/>
          <p:cNvPicPr>
            <a:picLocks noChangeAspect="1"/>
          </p:cNvPicPr>
          <p:nvPr/>
        </p:nvPicPr>
        <p:blipFill>
          <a:blip r:embed="rId6"/>
          <a:stretch>
            <a:fillRect/>
          </a:stretch>
        </p:blipFill>
        <p:spPr>
          <a:xfrm>
            <a:off x="811232" y="5305365"/>
            <a:ext cx="313968" cy="392549"/>
          </a:xfrm>
          <a:prstGeom prst="rect">
            <a:avLst/>
          </a:prstGeom>
        </p:spPr>
      </p:pic>
      <p:sp>
        <p:nvSpPr>
          <p:cNvPr id="18" name="Text 12"/>
          <p:cNvSpPr/>
          <p:nvPr/>
        </p:nvSpPr>
        <p:spPr>
          <a:xfrm>
            <a:off x="2015133" y="5239941"/>
            <a:ext cx="2617232" cy="327065"/>
          </a:xfrm>
          <a:prstGeom prst="rect">
            <a:avLst/>
          </a:prstGeom>
          <a:noFill/>
          <a:ln/>
        </p:spPr>
        <p:txBody>
          <a:bodyPr wrap="none" lIns="0" tIns="0" rIns="0" bIns="0" rtlCol="0" anchor="t"/>
          <a:lstStyle/>
          <a:p>
            <a:pPr marL="0" indent="0" algn="l">
              <a:lnSpc>
                <a:spcPts val="2550"/>
              </a:lnSpc>
              <a:buNone/>
            </a:pPr>
            <a:r>
              <a:rPr lang="en-US" sz="2050" kern="0" spc="-62" dirty="0">
                <a:solidFill>
                  <a:srgbClr val="2B2E3C"/>
                </a:solidFill>
                <a:latin typeface="Bitter Medium" pitchFamily="34" charset="0"/>
                <a:ea typeface="Bitter Medium" pitchFamily="34" charset="-122"/>
                <a:cs typeface="Bitter Medium" pitchFamily="34" charset="-120"/>
              </a:rPr>
              <a:t>Sequence Modeling</a:t>
            </a:r>
            <a:endParaRPr lang="en-US" sz="2050" dirty="0"/>
          </a:p>
        </p:txBody>
      </p:sp>
      <p:sp>
        <p:nvSpPr>
          <p:cNvPr id="19" name="Text 13"/>
          <p:cNvSpPr/>
          <p:nvPr/>
        </p:nvSpPr>
        <p:spPr>
          <a:xfrm>
            <a:off x="2015133" y="5692616"/>
            <a:ext cx="6396157" cy="335042"/>
          </a:xfrm>
          <a:prstGeom prst="rect">
            <a:avLst/>
          </a:prstGeom>
          <a:noFill/>
          <a:ln/>
        </p:spPr>
        <p:txBody>
          <a:bodyPr wrap="none" lIns="0" tIns="0" rIns="0" bIns="0" rtlCol="0" anchor="t"/>
          <a:lstStyle/>
          <a:p>
            <a:pPr marL="0" indent="0" algn="l">
              <a:lnSpc>
                <a:spcPts val="2600"/>
              </a:lnSpc>
              <a:buNone/>
            </a:pPr>
            <a:r>
              <a:rPr lang="en-US" sz="1600" kern="0" spc="-33" dirty="0">
                <a:solidFill>
                  <a:srgbClr val="2B2E3C"/>
                </a:solidFill>
                <a:latin typeface="Open Sans" pitchFamily="34" charset="0"/>
                <a:ea typeface="Open Sans" pitchFamily="34" charset="-122"/>
                <a:cs typeface="Open Sans" pitchFamily="34" charset="-120"/>
              </a:rPr>
              <a:t>RNNs model temporal dependencies in sign sequences.</a:t>
            </a:r>
            <a:endParaRPr lang="en-US" sz="1600" dirty="0"/>
          </a:p>
        </p:txBody>
      </p:sp>
      <p:sp>
        <p:nvSpPr>
          <p:cNvPr id="20" name="Shape 14"/>
          <p:cNvSpPr/>
          <p:nvPr/>
        </p:nvSpPr>
        <p:spPr>
          <a:xfrm>
            <a:off x="1180862" y="6905863"/>
            <a:ext cx="628055" cy="22860"/>
          </a:xfrm>
          <a:prstGeom prst="roundRect">
            <a:avLst>
              <a:gd name="adj" fmla="val 384687"/>
            </a:avLst>
          </a:prstGeom>
          <a:solidFill>
            <a:srgbClr val="E2C8B5"/>
          </a:solidFill>
          <a:ln/>
        </p:spPr>
      </p:sp>
      <p:sp>
        <p:nvSpPr>
          <p:cNvPr id="21" name="Shape 15"/>
          <p:cNvSpPr/>
          <p:nvPr/>
        </p:nvSpPr>
        <p:spPr>
          <a:xfrm>
            <a:off x="732711" y="6681788"/>
            <a:ext cx="471011" cy="471011"/>
          </a:xfrm>
          <a:prstGeom prst="roundRect">
            <a:avLst>
              <a:gd name="adj" fmla="val 18670"/>
            </a:avLst>
          </a:prstGeom>
          <a:solidFill>
            <a:srgbClr val="FCE2CF"/>
          </a:solidFill>
          <a:ln w="7620">
            <a:solidFill>
              <a:srgbClr val="E2C8B5"/>
            </a:solidFill>
            <a:prstDash val="solid"/>
          </a:ln>
        </p:spPr>
      </p:sp>
      <p:pic>
        <p:nvPicPr>
          <p:cNvPr id="22" name="Image 4" descr="preencoded.png"/>
          <p:cNvPicPr>
            <a:picLocks noChangeAspect="1"/>
          </p:cNvPicPr>
          <p:nvPr/>
        </p:nvPicPr>
        <p:blipFill>
          <a:blip r:embed="rId7"/>
          <a:stretch>
            <a:fillRect/>
          </a:stretch>
        </p:blipFill>
        <p:spPr>
          <a:xfrm>
            <a:off x="811232" y="6721019"/>
            <a:ext cx="313968" cy="392549"/>
          </a:xfrm>
          <a:prstGeom prst="rect">
            <a:avLst/>
          </a:prstGeom>
        </p:spPr>
      </p:pic>
      <p:sp>
        <p:nvSpPr>
          <p:cNvPr id="23" name="Text 16"/>
          <p:cNvSpPr/>
          <p:nvPr/>
        </p:nvSpPr>
        <p:spPr>
          <a:xfrm>
            <a:off x="2015133" y="6655594"/>
            <a:ext cx="2617232" cy="327065"/>
          </a:xfrm>
          <a:prstGeom prst="rect">
            <a:avLst/>
          </a:prstGeom>
          <a:noFill/>
          <a:ln/>
        </p:spPr>
        <p:txBody>
          <a:bodyPr wrap="none" lIns="0" tIns="0" rIns="0" bIns="0" rtlCol="0" anchor="t"/>
          <a:lstStyle/>
          <a:p>
            <a:pPr marL="0" indent="0" algn="l">
              <a:lnSpc>
                <a:spcPts val="2550"/>
              </a:lnSpc>
              <a:buNone/>
            </a:pPr>
            <a:r>
              <a:rPr lang="en-US" sz="2050" kern="0" spc="-62" dirty="0">
                <a:solidFill>
                  <a:srgbClr val="2B2E3C"/>
                </a:solidFill>
                <a:latin typeface="Bitter Medium" pitchFamily="34" charset="0"/>
                <a:ea typeface="Bitter Medium" pitchFamily="34" charset="-122"/>
                <a:cs typeface="Bitter Medium" pitchFamily="34" charset="-120"/>
              </a:rPr>
              <a:t>Speech Synthesis</a:t>
            </a:r>
            <a:endParaRPr lang="en-US" sz="2050" dirty="0"/>
          </a:p>
        </p:txBody>
      </p:sp>
      <p:sp>
        <p:nvSpPr>
          <p:cNvPr id="24" name="Text 17"/>
          <p:cNvSpPr/>
          <p:nvPr/>
        </p:nvSpPr>
        <p:spPr>
          <a:xfrm>
            <a:off x="2015133" y="7108269"/>
            <a:ext cx="6396157" cy="335042"/>
          </a:xfrm>
          <a:prstGeom prst="rect">
            <a:avLst/>
          </a:prstGeom>
          <a:noFill/>
          <a:ln/>
        </p:spPr>
        <p:txBody>
          <a:bodyPr wrap="none" lIns="0" tIns="0" rIns="0" bIns="0" rtlCol="0" anchor="t"/>
          <a:lstStyle/>
          <a:p>
            <a:pPr marL="0" indent="0" algn="l">
              <a:lnSpc>
                <a:spcPts val="2600"/>
              </a:lnSpc>
              <a:buNone/>
            </a:pPr>
            <a:r>
              <a:rPr lang="en-US" sz="1600" kern="0" spc="-33" dirty="0">
                <a:solidFill>
                  <a:srgbClr val="2B2E3C"/>
                </a:solidFill>
                <a:latin typeface="Open Sans" pitchFamily="34" charset="0"/>
                <a:ea typeface="Open Sans" pitchFamily="34" charset="-122"/>
                <a:cs typeface="Open Sans" pitchFamily="34" charset="-120"/>
              </a:rPr>
              <a:t>TTS system converts predicted text into spoken language.</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71443"/>
            <a:ext cx="5767268" cy="708779"/>
          </a:xfrm>
          <a:prstGeom prst="rect">
            <a:avLst/>
          </a:prstGeom>
          <a:noFill/>
          <a:ln/>
        </p:spPr>
        <p:txBody>
          <a:bodyPr wrap="none" lIns="0" tIns="0" rIns="0" bIns="0" rtlCol="0" anchor="t"/>
          <a:lstStyle/>
          <a:p>
            <a:pPr marL="0" indent="0" algn="l">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Tools and Technologies</a:t>
            </a:r>
            <a:endParaRPr lang="en-US" sz="4450" dirty="0"/>
          </a:p>
        </p:txBody>
      </p:sp>
      <p:pic>
        <p:nvPicPr>
          <p:cNvPr id="4" name="Image 1" descr="preencoded.png"/>
          <p:cNvPicPr>
            <a:picLocks noChangeAspect="1"/>
          </p:cNvPicPr>
          <p:nvPr/>
        </p:nvPicPr>
        <p:blipFill>
          <a:blip r:embed="rId4"/>
          <a:stretch>
            <a:fillRect/>
          </a:stretch>
        </p:blipFill>
        <p:spPr>
          <a:xfrm>
            <a:off x="6280190" y="2120384"/>
            <a:ext cx="566976" cy="566976"/>
          </a:xfrm>
          <a:prstGeom prst="rect">
            <a:avLst/>
          </a:prstGeom>
        </p:spPr>
      </p:pic>
      <p:sp>
        <p:nvSpPr>
          <p:cNvPr id="5" name="Text 1"/>
          <p:cNvSpPr/>
          <p:nvPr/>
        </p:nvSpPr>
        <p:spPr>
          <a:xfrm>
            <a:off x="6280190" y="2914174"/>
            <a:ext cx="2291953"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Python</a:t>
            </a:r>
            <a:endParaRPr lang="en-US" sz="2200" dirty="0"/>
          </a:p>
        </p:txBody>
      </p:sp>
      <p:pic>
        <p:nvPicPr>
          <p:cNvPr id="6" name="Image 2" descr="preencoded.png"/>
          <p:cNvPicPr>
            <a:picLocks noChangeAspect="1"/>
          </p:cNvPicPr>
          <p:nvPr/>
        </p:nvPicPr>
        <p:blipFill>
          <a:blip r:embed="rId5"/>
          <a:stretch>
            <a:fillRect/>
          </a:stretch>
        </p:blipFill>
        <p:spPr>
          <a:xfrm>
            <a:off x="8912304" y="2120384"/>
            <a:ext cx="566976" cy="566976"/>
          </a:xfrm>
          <a:prstGeom prst="rect">
            <a:avLst/>
          </a:prstGeom>
        </p:spPr>
      </p:pic>
      <p:sp>
        <p:nvSpPr>
          <p:cNvPr id="7" name="Text 2"/>
          <p:cNvSpPr/>
          <p:nvPr/>
        </p:nvSpPr>
        <p:spPr>
          <a:xfrm>
            <a:off x="8912304" y="2914174"/>
            <a:ext cx="2292072" cy="708660"/>
          </a:xfrm>
          <a:prstGeom prst="rect">
            <a:avLst/>
          </a:prstGeom>
          <a:noFill/>
          <a:ln/>
        </p:spPr>
        <p:txBody>
          <a:bodyPr wrap="squar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TensorFlow &amp; Keras</a:t>
            </a:r>
            <a:endParaRPr lang="en-US" sz="2200" dirty="0"/>
          </a:p>
        </p:txBody>
      </p:sp>
      <p:pic>
        <p:nvPicPr>
          <p:cNvPr id="8" name="Image 3" descr="preencoded.png"/>
          <p:cNvPicPr>
            <a:picLocks noChangeAspect="1"/>
          </p:cNvPicPr>
          <p:nvPr/>
        </p:nvPicPr>
        <p:blipFill>
          <a:blip r:embed="rId6"/>
          <a:stretch>
            <a:fillRect/>
          </a:stretch>
        </p:blipFill>
        <p:spPr>
          <a:xfrm>
            <a:off x="11544538" y="2120384"/>
            <a:ext cx="566976" cy="566976"/>
          </a:xfrm>
          <a:prstGeom prst="rect">
            <a:avLst/>
          </a:prstGeom>
        </p:spPr>
      </p:pic>
      <p:sp>
        <p:nvSpPr>
          <p:cNvPr id="9" name="Text 3"/>
          <p:cNvSpPr/>
          <p:nvPr/>
        </p:nvSpPr>
        <p:spPr>
          <a:xfrm>
            <a:off x="11544538" y="2914174"/>
            <a:ext cx="2291953"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OpenCV</a:t>
            </a:r>
            <a:endParaRPr lang="en-US" sz="2200" dirty="0"/>
          </a:p>
        </p:txBody>
      </p:sp>
      <p:pic>
        <p:nvPicPr>
          <p:cNvPr id="10" name="Image 4" descr="preencoded.png"/>
          <p:cNvPicPr>
            <a:picLocks noChangeAspect="1"/>
          </p:cNvPicPr>
          <p:nvPr/>
        </p:nvPicPr>
        <p:blipFill>
          <a:blip r:embed="rId7"/>
          <a:stretch>
            <a:fillRect/>
          </a:stretch>
        </p:blipFill>
        <p:spPr>
          <a:xfrm>
            <a:off x="6280190" y="4303276"/>
            <a:ext cx="566976" cy="566976"/>
          </a:xfrm>
          <a:prstGeom prst="rect">
            <a:avLst/>
          </a:prstGeom>
        </p:spPr>
      </p:pic>
      <p:sp>
        <p:nvSpPr>
          <p:cNvPr id="11" name="Text 4"/>
          <p:cNvSpPr/>
          <p:nvPr/>
        </p:nvSpPr>
        <p:spPr>
          <a:xfrm>
            <a:off x="6280190" y="5097066"/>
            <a:ext cx="2291953"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NVIDIA GPU</a:t>
            </a:r>
            <a:endParaRPr lang="en-US" sz="2200" dirty="0"/>
          </a:p>
        </p:txBody>
      </p:sp>
      <p:sp>
        <p:nvSpPr>
          <p:cNvPr id="12" name="Text 5"/>
          <p:cNvSpPr/>
          <p:nvPr/>
        </p:nvSpPr>
        <p:spPr>
          <a:xfrm>
            <a:off x="6280190" y="5706547"/>
            <a:ext cx="7556421"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Core technologies include Python, TensorFlow, and Keras. Image processing utilizes OpenCV, and numerical computation relies on NumPy. Training requires a powerful NVIDIA GPU. The ASLLVD dataset is crucial for training.</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79170"/>
            <a:ext cx="7556421" cy="1417558"/>
          </a:xfrm>
          <a:prstGeom prst="rect">
            <a:avLst/>
          </a:prstGeom>
          <a:noFill/>
          <a:ln/>
        </p:spPr>
        <p:txBody>
          <a:bodyPr wrap="square" lIns="0" tIns="0" rIns="0" bIns="0" rtlCol="0" anchor="t"/>
          <a:lstStyle/>
          <a:p>
            <a:pPr marL="0" indent="0" algn="l">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Expected Outcomes and Conclusion</a:t>
            </a:r>
            <a:endParaRPr lang="en-US" sz="4450" dirty="0"/>
          </a:p>
        </p:txBody>
      </p:sp>
      <p:sp>
        <p:nvSpPr>
          <p:cNvPr id="4" name="Shape 1"/>
          <p:cNvSpPr/>
          <p:nvPr/>
        </p:nvSpPr>
        <p:spPr>
          <a:xfrm>
            <a:off x="793790" y="2992041"/>
            <a:ext cx="510302" cy="510302"/>
          </a:xfrm>
          <a:prstGeom prst="roundRect">
            <a:avLst>
              <a:gd name="adj" fmla="val 18669"/>
            </a:avLst>
          </a:prstGeom>
          <a:solidFill>
            <a:srgbClr val="FCE2CF"/>
          </a:solidFill>
          <a:ln w="7620">
            <a:solidFill>
              <a:srgbClr val="E2C8B5"/>
            </a:solidFill>
            <a:prstDash val="solid"/>
          </a:ln>
        </p:spPr>
      </p:sp>
      <p:sp>
        <p:nvSpPr>
          <p:cNvPr id="5" name="Text 2"/>
          <p:cNvSpPr/>
          <p:nvPr/>
        </p:nvSpPr>
        <p:spPr>
          <a:xfrm>
            <a:off x="1530906" y="2992041"/>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Deliverable</a:t>
            </a:r>
            <a:endParaRPr lang="en-US" sz="2200" dirty="0"/>
          </a:p>
        </p:txBody>
      </p:sp>
      <p:sp>
        <p:nvSpPr>
          <p:cNvPr id="6" name="Text 3"/>
          <p:cNvSpPr/>
          <p:nvPr/>
        </p:nvSpPr>
        <p:spPr>
          <a:xfrm>
            <a:off x="1530906" y="3482459"/>
            <a:ext cx="2927747"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Functional sign language to speech conversion prototype.</a:t>
            </a:r>
            <a:endParaRPr lang="en-US" sz="1750" dirty="0"/>
          </a:p>
        </p:txBody>
      </p:sp>
      <p:sp>
        <p:nvSpPr>
          <p:cNvPr id="7" name="Shape 4"/>
          <p:cNvSpPr/>
          <p:nvPr/>
        </p:nvSpPr>
        <p:spPr>
          <a:xfrm>
            <a:off x="4685467" y="2992041"/>
            <a:ext cx="510302" cy="510302"/>
          </a:xfrm>
          <a:prstGeom prst="roundRect">
            <a:avLst>
              <a:gd name="adj" fmla="val 18669"/>
            </a:avLst>
          </a:prstGeom>
          <a:solidFill>
            <a:srgbClr val="FCE2CF"/>
          </a:solidFill>
          <a:ln w="7620">
            <a:solidFill>
              <a:srgbClr val="E2C8B5"/>
            </a:solidFill>
            <a:prstDash val="solid"/>
          </a:ln>
        </p:spPr>
      </p:sp>
      <p:sp>
        <p:nvSpPr>
          <p:cNvPr id="8" name="Text 5"/>
          <p:cNvSpPr/>
          <p:nvPr/>
        </p:nvSpPr>
        <p:spPr>
          <a:xfrm>
            <a:off x="5422583" y="2992041"/>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Societal Impact</a:t>
            </a:r>
            <a:endParaRPr lang="en-US" sz="2200" dirty="0"/>
          </a:p>
        </p:txBody>
      </p:sp>
      <p:sp>
        <p:nvSpPr>
          <p:cNvPr id="9" name="Text 6"/>
          <p:cNvSpPr/>
          <p:nvPr/>
        </p:nvSpPr>
        <p:spPr>
          <a:xfrm>
            <a:off x="5422583" y="3482459"/>
            <a:ext cx="2927747"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Improved communication accessibility for the deaf/mute community.</a:t>
            </a:r>
            <a:endParaRPr lang="en-US" sz="1750" dirty="0"/>
          </a:p>
        </p:txBody>
      </p:sp>
      <p:sp>
        <p:nvSpPr>
          <p:cNvPr id="10" name="Shape 7"/>
          <p:cNvSpPr/>
          <p:nvPr/>
        </p:nvSpPr>
        <p:spPr>
          <a:xfrm>
            <a:off x="793790" y="5053132"/>
            <a:ext cx="510302" cy="510302"/>
          </a:xfrm>
          <a:prstGeom prst="roundRect">
            <a:avLst>
              <a:gd name="adj" fmla="val 18669"/>
            </a:avLst>
          </a:prstGeom>
          <a:solidFill>
            <a:srgbClr val="FCE2CF"/>
          </a:solidFill>
          <a:ln w="7620">
            <a:solidFill>
              <a:srgbClr val="E2C8B5"/>
            </a:solidFill>
            <a:prstDash val="solid"/>
          </a:ln>
        </p:spPr>
      </p:sp>
      <p:sp>
        <p:nvSpPr>
          <p:cNvPr id="11" name="Text 8"/>
          <p:cNvSpPr/>
          <p:nvPr/>
        </p:nvSpPr>
        <p:spPr>
          <a:xfrm>
            <a:off x="1530906" y="5053132"/>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Future Work</a:t>
            </a:r>
            <a:endParaRPr lang="en-US" sz="2200" dirty="0"/>
          </a:p>
        </p:txBody>
      </p:sp>
      <p:sp>
        <p:nvSpPr>
          <p:cNvPr id="12" name="Text 9"/>
          <p:cNvSpPr/>
          <p:nvPr/>
        </p:nvSpPr>
        <p:spPr>
          <a:xfrm>
            <a:off x="1530906" y="5543550"/>
            <a:ext cx="6819305"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Integration into mobile apps, expansion to other languages.</a:t>
            </a:r>
            <a:endParaRPr lang="en-US" sz="1750" dirty="0"/>
          </a:p>
        </p:txBody>
      </p:sp>
      <p:sp>
        <p:nvSpPr>
          <p:cNvPr id="13" name="Text 10"/>
          <p:cNvSpPr/>
          <p:nvPr/>
        </p:nvSpPr>
        <p:spPr>
          <a:xfrm>
            <a:off x="793790" y="6161603"/>
            <a:ext cx="7556421"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project aims to deliver a functional prototype improving accessibility for the deaf community. Future work includes expanding into mobile applications and other sign languages.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771</TotalTime>
  <Words>419</Words>
  <Application>Microsoft Office PowerPoint</Application>
  <PresentationFormat>Custom</PresentationFormat>
  <Paragraphs>67</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Open Sans</vt:lpstr>
      <vt:lpstr>Arial</vt:lpstr>
      <vt:lpstr>Bitter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Rohitkumar Ningthoujam</cp:lastModifiedBy>
  <cp:revision>2</cp:revision>
  <dcterms:created xsi:type="dcterms:W3CDTF">2025-03-29T07:20:45Z</dcterms:created>
  <dcterms:modified xsi:type="dcterms:W3CDTF">2025-05-26T05:01:08Z</dcterms:modified>
</cp:coreProperties>
</file>